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7"/>
  </p:notesMasterIdLst>
  <p:sldIdLst>
    <p:sldId id="256" r:id="rId2"/>
    <p:sldId id="257" r:id="rId3"/>
    <p:sldId id="270" r:id="rId4"/>
    <p:sldId id="271" r:id="rId5"/>
    <p:sldId id="279" r:id="rId6"/>
    <p:sldId id="281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6" r:id="rId16"/>
    <p:sldId id="269" r:id="rId17"/>
    <p:sldId id="277" r:id="rId18"/>
    <p:sldId id="278" r:id="rId19"/>
    <p:sldId id="266" r:id="rId20"/>
    <p:sldId id="258" r:id="rId21"/>
    <p:sldId id="272" r:id="rId22"/>
    <p:sldId id="273" r:id="rId23"/>
    <p:sldId id="274" r:id="rId24"/>
    <p:sldId id="280" r:id="rId25"/>
    <p:sldId id="259" r:id="rId2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576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3A9B3-7504-44E0-B211-2C8204B129C4}" type="datetimeFigureOut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740E6-F777-442C-9754-10CDFFB29A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029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highlight  </a:t>
            </a:r>
            <a:r>
              <a:rPr lang="zh-TW" altLang="en-US" dirty="0" smtClean="0"/>
              <a:t>強調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740E6-F777-442C-9754-10CDFFB29A4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9559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740E6-F777-442C-9754-10CDFFB29A4B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0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F636701-2AB9-412C-B5E9-F93053A37FF0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8C42-2A3A-453E-818D-89DC2756CC19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17E0-D448-4589-AA4B-D74B2A54313E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4938-A367-4B03-9B0D-CBE6FAD72B0B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9520" y="1409368"/>
            <a:ext cx="6858000" cy="176172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31640" y="3429000"/>
            <a:ext cx="6781800" cy="1143000"/>
          </a:xfrm>
        </p:spPr>
        <p:txBody>
          <a:bodyPr anchor="t" anchorCtr="0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C70171-2C32-4A27-BA04-ABA5CC107661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02600" y="1268760"/>
            <a:ext cx="7315200" cy="1966704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884720" y="1265352"/>
            <a:ext cx="228600" cy="1966704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A9F2-7F17-4F21-A7D5-114F3F55C503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FD2AA-8C9C-4D18-8A9E-5C9A527E0456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0C64-9EAF-4BEF-B7C7-9E0EB37EF1FE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AA84-5C3F-4888-88AE-FA4E5ED24A0A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B027A-A26D-40E5-B24A-8E9DD1885E56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13CC4-1BE1-4F00-9D5B-09995E17FED2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15C3CD-D96D-463A-B48C-C6B261CF68E0}" type="datetime1">
              <a:rPr lang="zh-TW" altLang="en-US" smtClean="0"/>
              <a:t>2013/9/5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2000">
                <a:solidFill>
                  <a:schemeClr val="tx2"/>
                </a:solidFill>
              </a:defRPr>
            </a:lvl1pPr>
          </a:lstStyle>
          <a:p>
            <a:fld id="{4DB9AB5A-906E-43C5-A61D-00F8F7E1EE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dirty="0" smtClean="0"/>
              <a:t>Entity-Centric Topic-Oriented Opinion Summarization in Twitter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259632" y="3645024"/>
            <a:ext cx="6781800" cy="2880320"/>
          </a:xfrm>
        </p:spPr>
        <p:txBody>
          <a:bodyPr>
            <a:noAutofit/>
          </a:bodyPr>
          <a:lstStyle/>
          <a:p>
            <a:pPr algn="l"/>
            <a:r>
              <a:rPr lang="en-US" altLang="zh-TW" sz="2200" dirty="0" smtClean="0"/>
              <a:t>Date : 2013/09/03</a:t>
            </a:r>
          </a:p>
          <a:p>
            <a:pPr algn="l"/>
            <a:r>
              <a:rPr lang="en-US" altLang="zh-TW" sz="2200" dirty="0" smtClean="0"/>
              <a:t>Author : </a:t>
            </a:r>
            <a:r>
              <a:rPr lang="en-US" altLang="zh-TW" sz="2200" dirty="0" err="1" smtClean="0"/>
              <a:t>Xinfan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Meng</a:t>
            </a:r>
            <a:r>
              <a:rPr lang="en-US" altLang="zh-TW" sz="2200" dirty="0" smtClean="0"/>
              <a:t>, </a:t>
            </a:r>
            <a:r>
              <a:rPr lang="en-US" altLang="zh-TW" sz="2200" dirty="0" err="1" smtClean="0"/>
              <a:t>Furu</a:t>
            </a:r>
            <a:r>
              <a:rPr lang="en-US" altLang="zh-TW" sz="2200" dirty="0" smtClean="0"/>
              <a:t> Wei, </a:t>
            </a:r>
            <a:r>
              <a:rPr lang="en-US" altLang="zh-TW" sz="2200" dirty="0" err="1" smtClean="0"/>
              <a:t>Xiaohua</a:t>
            </a:r>
            <a:r>
              <a:rPr lang="en-US" altLang="zh-TW" sz="2200" dirty="0" smtClean="0"/>
              <a:t>, Liu, Ming Zhou, </a:t>
            </a:r>
          </a:p>
          <a:p>
            <a:pPr algn="l"/>
            <a:r>
              <a:rPr lang="en-US" altLang="zh-TW" sz="2200" dirty="0"/>
              <a:t>	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Sujian</a:t>
            </a:r>
            <a:r>
              <a:rPr lang="en-US" altLang="zh-TW" sz="2200" dirty="0" smtClean="0"/>
              <a:t> Li and </a:t>
            </a:r>
            <a:r>
              <a:rPr lang="en-US" altLang="zh-TW" sz="2200" dirty="0" err="1" smtClean="0"/>
              <a:t>Houfeng</a:t>
            </a:r>
            <a:r>
              <a:rPr lang="en-US" altLang="zh-TW" sz="2200" dirty="0" smtClean="0"/>
              <a:t> Wang</a:t>
            </a:r>
          </a:p>
          <a:p>
            <a:pPr algn="l"/>
            <a:r>
              <a:rPr lang="en-US" altLang="zh-TW" sz="2200" dirty="0" smtClean="0"/>
              <a:t>Source : KDD’12</a:t>
            </a:r>
          </a:p>
          <a:p>
            <a:pPr algn="l"/>
            <a:r>
              <a:rPr lang="en-US" altLang="zh-TW" sz="2200" dirty="0" smtClean="0"/>
              <a:t>Advisor :  </a:t>
            </a:r>
            <a:r>
              <a:rPr lang="en-US" altLang="zh-TW" sz="2200" dirty="0" err="1" smtClean="0"/>
              <a:t>Jia</a:t>
            </a:r>
            <a:r>
              <a:rPr lang="en-US" altLang="zh-TW" sz="2200" dirty="0" smtClean="0"/>
              <a:t>-ling </a:t>
            </a:r>
            <a:r>
              <a:rPr lang="en-US" altLang="zh-TW" sz="2200" dirty="0" err="1" smtClean="0"/>
              <a:t>Koh</a:t>
            </a:r>
            <a:endParaRPr lang="en-US" altLang="zh-TW" sz="2200" dirty="0" smtClean="0"/>
          </a:p>
          <a:p>
            <a:pPr algn="l"/>
            <a:r>
              <a:rPr lang="en-US" altLang="zh-TW" sz="2200" dirty="0" smtClean="0"/>
              <a:t>Speaker :  Yi-</a:t>
            </a:r>
            <a:r>
              <a:rPr lang="en-US" altLang="zh-TW" sz="2200" dirty="0" err="1" smtClean="0"/>
              <a:t>hsuan</a:t>
            </a:r>
            <a:r>
              <a:rPr lang="en-US" altLang="zh-TW" sz="2200" dirty="0" smtClean="0"/>
              <a:t> </a:t>
            </a:r>
            <a:r>
              <a:rPr lang="en-US" altLang="zh-TW" sz="2200" dirty="0" err="1" smtClean="0"/>
              <a:t>Yeh</a:t>
            </a:r>
            <a:endParaRPr lang="en-US" altLang="zh-TW" sz="2200" dirty="0" smtClean="0"/>
          </a:p>
          <a:p>
            <a:pPr algn="l"/>
            <a:endParaRPr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438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Relatedness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475777" y="1340768"/>
            <a:ext cx="8229600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altLang="zh-TW" dirty="0"/>
              <a:t>Topic-Aware Distributional </a:t>
            </a:r>
            <a:r>
              <a:rPr lang="en-US" altLang="zh-TW" dirty="0" smtClean="0"/>
              <a:t>Similarity</a:t>
            </a:r>
          </a:p>
          <a:p>
            <a:pPr lvl="1"/>
            <a:r>
              <a:rPr lang="en-US" altLang="zh-TW" dirty="0" smtClean="0"/>
              <a:t>Labeled LDA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Font typeface="Wingdings 3"/>
              <a:buNone/>
            </a:pPr>
            <a:r>
              <a:rPr lang="en-US" altLang="zh-TW" dirty="0" smtClean="0"/>
              <a:t>ex :      	h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     </a:t>
            </a:r>
            <a:r>
              <a:rPr lang="en-US" altLang="zh-TW" dirty="0" err="1" smtClean="0"/>
              <a:t>h</a:t>
            </a:r>
            <a:r>
              <a:rPr lang="en-US" altLang="zh-TW" baseline="-25000" dirty="0" err="1" smtClean="0"/>
              <a:t>j</a:t>
            </a:r>
            <a:endParaRPr lang="en-US" altLang="zh-TW" baseline="-25000" dirty="0" smtClean="0"/>
          </a:p>
          <a:p>
            <a:pPr marL="0" indent="0">
              <a:buFont typeface="Wingdings 3"/>
              <a:buNone/>
            </a:pPr>
            <a:r>
              <a:rPr lang="en-US" altLang="zh-TW" dirty="0" smtClean="0"/>
              <a:t>       w</a:t>
            </a:r>
            <a:r>
              <a:rPr lang="en-US" altLang="zh-TW" baseline="-25000" dirty="0" smtClean="0"/>
              <a:t>1</a:t>
            </a:r>
            <a:endParaRPr lang="en-US" altLang="zh-TW" dirty="0" smtClean="0"/>
          </a:p>
          <a:p>
            <a:pPr marL="0" indent="0">
              <a:buFont typeface="Wingdings 3"/>
              <a:buNone/>
            </a:pPr>
            <a:r>
              <a:rPr lang="en-US" altLang="zh-TW" dirty="0" smtClean="0"/>
              <a:t>       w</a:t>
            </a:r>
            <a:r>
              <a:rPr lang="en-US" altLang="zh-TW" baseline="-25000" dirty="0" smtClean="0"/>
              <a:t>2</a:t>
            </a:r>
            <a:endParaRPr lang="en-US" altLang="zh-TW" dirty="0" smtClean="0"/>
          </a:p>
          <a:p>
            <a:pPr marL="0" indent="0">
              <a:buFont typeface="Wingdings 3"/>
              <a:buNone/>
            </a:pPr>
            <a:r>
              <a:rPr lang="en-US" altLang="zh-TW" dirty="0" smtClean="0"/>
              <a:t>       w</a:t>
            </a:r>
            <a:r>
              <a:rPr lang="en-US" altLang="zh-TW" baseline="-25000" dirty="0" smtClean="0"/>
              <a:t>3</a:t>
            </a:r>
            <a:endParaRPr lang="en-US" altLang="zh-TW" dirty="0" smtClean="0"/>
          </a:p>
          <a:p>
            <a:pPr marL="0" indent="0">
              <a:buFont typeface="Wingdings 3"/>
              <a:buNone/>
            </a:pPr>
            <a:r>
              <a:rPr lang="en-US" altLang="zh-TW" dirty="0" smtClean="0"/>
              <a:t>       w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           </a:t>
            </a:r>
          </a:p>
          <a:p>
            <a:endParaRPr lang="zh-TW" altLang="en-US" dirty="0"/>
          </a:p>
        </p:txBody>
      </p:sp>
      <p:sp>
        <p:nvSpPr>
          <p:cNvPr id="6" name="左右括弧 5"/>
          <p:cNvSpPr/>
          <p:nvPr/>
        </p:nvSpPr>
        <p:spPr>
          <a:xfrm>
            <a:off x="1979713" y="3660800"/>
            <a:ext cx="1800200" cy="203063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951819" y="3803734"/>
            <a:ext cx="591829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TW" sz="2600" dirty="0" smtClean="0"/>
              <a:t>0.3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0.5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0.1</a:t>
            </a:r>
            <a:endParaRPr lang="zh-TW" altLang="en-US" sz="2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246239" y="3803734"/>
            <a:ext cx="591829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0.4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0.3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0.2</a:t>
            </a:r>
            <a:endParaRPr lang="zh-TW" altLang="en-US" sz="26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796136" y="404664"/>
            <a:ext cx="3157930" cy="66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7845" y="2474305"/>
            <a:ext cx="8424635" cy="620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5004048" y="3201005"/>
            <a:ext cx="33123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600" dirty="0" smtClean="0"/>
              <a:t>KL(h</a:t>
            </a:r>
            <a:r>
              <a:rPr lang="en-US" altLang="zh-TW" sz="2600" baseline="-25000" dirty="0" smtClean="0"/>
              <a:t>i</a:t>
            </a:r>
            <a:r>
              <a:rPr lang="en-US" altLang="zh-TW" sz="2600" dirty="0" smtClean="0"/>
              <a:t>, </a:t>
            </a:r>
            <a:r>
              <a:rPr lang="en-US" altLang="zh-TW" sz="2600" dirty="0" err="1" smtClean="0"/>
              <a:t>h</a:t>
            </a:r>
            <a:r>
              <a:rPr lang="en-US" altLang="zh-TW" sz="2600" baseline="-25000" dirty="0" err="1" smtClean="0"/>
              <a:t>j</a:t>
            </a:r>
            <a:r>
              <a:rPr lang="en-US" altLang="zh-TW" sz="2600" dirty="0" smtClean="0"/>
              <a:t>) = 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 smtClean="0"/>
              <a:t>ln</a:t>
            </a:r>
            <a:r>
              <a:rPr lang="en-US" altLang="zh-TW" sz="2600" dirty="0" smtClean="0"/>
              <a:t> (0.4/0.3) * 0.4)+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0.3/0.1)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0.3)+</a:t>
            </a:r>
            <a:endParaRPr lang="en-US" altLang="zh-TW" sz="2600" dirty="0"/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0.1/0.5)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0.1)+</a:t>
            </a:r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0.2/0.1)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0.2)</a:t>
            </a:r>
            <a:endParaRPr lang="en-US" altLang="zh-TW" sz="2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7845" y="5905040"/>
            <a:ext cx="298832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Other words in the tweets</a:t>
            </a:r>
            <a:endParaRPr lang="zh-TW" altLang="en-US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1403648" y="5589240"/>
            <a:ext cx="0" cy="315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1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Topic Labeling and Assignment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F</a:t>
            </a:r>
            <a:r>
              <a:rPr lang="en-US" altLang="zh-TW" dirty="0" smtClean="0"/>
              <a:t>or </a:t>
            </a:r>
            <a:r>
              <a:rPr lang="en-US" altLang="zh-TW" dirty="0"/>
              <a:t>a tweet with #</a:t>
            </a:r>
            <a:r>
              <a:rPr lang="en-US" altLang="zh-TW" dirty="0" err="1"/>
              <a:t>hashtag</a:t>
            </a:r>
            <a:r>
              <a:rPr lang="en-US" altLang="zh-TW" dirty="0"/>
              <a:t>(s), we </a:t>
            </a:r>
            <a:r>
              <a:rPr lang="en-US" altLang="zh-TW" dirty="0" smtClean="0"/>
              <a:t>assign it </a:t>
            </a:r>
            <a:r>
              <a:rPr lang="en-US" altLang="zh-TW" dirty="0"/>
              <a:t>the topic(s) corresponding to every #</a:t>
            </a:r>
            <a:r>
              <a:rPr lang="en-US" altLang="zh-TW" dirty="0" err="1"/>
              <a:t>hashtag</a:t>
            </a:r>
            <a:r>
              <a:rPr lang="en-US" altLang="zh-TW" dirty="0"/>
              <a:t> in the </a:t>
            </a:r>
            <a:r>
              <a:rPr lang="en-US" altLang="zh-TW" dirty="0" smtClean="0"/>
              <a:t>tweet</a:t>
            </a:r>
          </a:p>
          <a:p>
            <a:endParaRPr lang="en-US" altLang="zh-TW" dirty="0"/>
          </a:p>
          <a:p>
            <a:r>
              <a:rPr lang="en-US" altLang="zh-TW" dirty="0"/>
              <a:t>F</a:t>
            </a:r>
            <a:r>
              <a:rPr lang="en-US" altLang="zh-TW" dirty="0" smtClean="0"/>
              <a:t>or </a:t>
            </a:r>
            <a:r>
              <a:rPr lang="en-US" altLang="zh-TW" dirty="0"/>
              <a:t>a tweet without #hashtags, we predict its topic </a:t>
            </a:r>
            <a:r>
              <a:rPr lang="en-US" altLang="zh-TW" dirty="0" smtClean="0"/>
              <a:t>using a </a:t>
            </a:r>
            <a:r>
              <a:rPr lang="en-US" altLang="zh-TW" dirty="0"/>
              <a:t>SVM </a:t>
            </a:r>
            <a:r>
              <a:rPr lang="en-US" altLang="zh-TW" dirty="0" smtClean="0"/>
              <a:t>classifier</a:t>
            </a:r>
          </a:p>
          <a:p>
            <a:pPr lvl="1"/>
            <a:r>
              <a:rPr lang="en-US" altLang="zh-TW" dirty="0" smtClean="0"/>
              <a:t>Bag-of-words feature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862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Topic Extraction</a:t>
            </a:r>
          </a:p>
          <a:p>
            <a:r>
              <a:rPr lang="en-US" altLang="zh-TW" dirty="0" smtClean="0"/>
              <a:t>Opinion Summarization</a:t>
            </a:r>
          </a:p>
          <a:p>
            <a:pPr lvl="1"/>
            <a:r>
              <a:rPr lang="en-US" altLang="zh-TW" dirty="0"/>
              <a:t>Insightful Tweet </a:t>
            </a:r>
            <a:r>
              <a:rPr lang="en-US" altLang="zh-TW" dirty="0" smtClean="0"/>
              <a:t>Classification</a:t>
            </a:r>
          </a:p>
          <a:p>
            <a:pPr lvl="1"/>
            <a:r>
              <a:rPr lang="en-US" altLang="zh-TW" dirty="0"/>
              <a:t>Opinionated Tweet </a:t>
            </a:r>
            <a:r>
              <a:rPr lang="en-US" altLang="zh-TW" dirty="0" smtClean="0"/>
              <a:t>Classification</a:t>
            </a:r>
          </a:p>
          <a:p>
            <a:pPr lvl="1"/>
            <a:r>
              <a:rPr lang="en-US" altLang="zh-TW" dirty="0"/>
              <a:t>Summary Generation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4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Insightful </a:t>
            </a:r>
            <a:r>
              <a:rPr lang="en-US" altLang="zh-TW" dirty="0"/>
              <a:t>T</a:t>
            </a:r>
            <a:r>
              <a:rPr lang="en-US" altLang="zh-TW" dirty="0" smtClean="0"/>
              <a:t>weet Classification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395536" y="4045421"/>
            <a:ext cx="8748464" cy="2191891"/>
          </a:xfrm>
        </p:spPr>
        <p:txBody>
          <a:bodyPr>
            <a:normAutofit lnSpcReduction="10000"/>
          </a:bodyPr>
          <a:lstStyle/>
          <a:p>
            <a:r>
              <a:rPr lang="en-US" altLang="zh-TW" dirty="0" err="1" smtClean="0"/>
              <a:t>Standford</a:t>
            </a:r>
            <a:r>
              <a:rPr lang="en-US" altLang="zh-TW" dirty="0" smtClean="0"/>
              <a:t> Parser</a:t>
            </a:r>
          </a:p>
          <a:p>
            <a:r>
              <a:rPr lang="en-US" altLang="zh-TW" dirty="0"/>
              <a:t>match the </a:t>
            </a:r>
            <a:r>
              <a:rPr lang="en-US" altLang="zh-TW" dirty="0" smtClean="0"/>
              <a:t>pattern syntax </a:t>
            </a:r>
            <a:r>
              <a:rPr lang="en-US" altLang="zh-TW" dirty="0"/>
              <a:t>trees against the </a:t>
            </a:r>
            <a:r>
              <a:rPr lang="en-US" altLang="zh-TW" dirty="0" smtClean="0"/>
              <a:t>tweet syntax trees</a:t>
            </a:r>
          </a:p>
          <a:p>
            <a:r>
              <a:rPr lang="en-US" altLang="zh-TW" dirty="0"/>
              <a:t>To </a:t>
            </a:r>
            <a:r>
              <a:rPr lang="en-US" altLang="zh-TW" dirty="0" smtClean="0"/>
              <a:t>create </a:t>
            </a:r>
            <a:r>
              <a:rPr lang="en-US" altLang="zh-TW" dirty="0"/>
              <a:t>a high coverage pattern set, </a:t>
            </a:r>
            <a:r>
              <a:rPr lang="en-US" altLang="zh-TW" dirty="0" smtClean="0"/>
              <a:t>we use </a:t>
            </a:r>
            <a:r>
              <a:rPr lang="en-US" altLang="zh-TW" dirty="0"/>
              <a:t>a paraphrase </a:t>
            </a:r>
            <a:r>
              <a:rPr lang="en-US" altLang="zh-TW" dirty="0" smtClean="0"/>
              <a:t>generation algorithm</a:t>
            </a:r>
          </a:p>
          <a:p>
            <a:pPr lvl="1"/>
            <a:r>
              <a:rPr lang="en-US" altLang="zh-TW" dirty="0"/>
              <a:t>e</a:t>
            </a:r>
            <a:r>
              <a:rPr lang="en-US" altLang="zh-TW" dirty="0" smtClean="0"/>
              <a:t>x :  “that is why” </a:t>
            </a:r>
            <a:r>
              <a:rPr lang="en-US" altLang="zh-TW" dirty="0" smtClean="0">
                <a:sym typeface="Wingdings" pitchFamily="2" charset="2"/>
              </a:rPr>
              <a:t> “which is why”</a:t>
            </a:r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2" y="1196752"/>
            <a:ext cx="8208912" cy="283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149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Opinionated Tweet Classification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en-US" altLang="zh-TW" dirty="0" smtClean="0"/>
              <a:t>A lexicon-based sentiment classifier relies on sentiment dictionary matching </a:t>
            </a:r>
            <a:endParaRPr lang="en-US" altLang="zh-TW" dirty="0">
              <a:sym typeface="Wingdings" pitchFamily="2" charset="2"/>
            </a:endParaRPr>
          </a:p>
          <a:p>
            <a:pPr lvl="1"/>
            <a:r>
              <a:rPr lang="en-US" altLang="zh-TW" dirty="0" smtClean="0"/>
              <a:t>counts </a:t>
            </a:r>
            <a:r>
              <a:rPr lang="en-US" altLang="zh-TW" dirty="0"/>
              <a:t>the occurrences of the positive (</a:t>
            </a:r>
            <a:r>
              <a:rPr lang="en-US" altLang="zh-TW" i="1" dirty="0" err="1"/>
              <a:t>cp</a:t>
            </a:r>
            <a:r>
              <a:rPr lang="en-US" altLang="zh-TW" dirty="0"/>
              <a:t>) and negative (</a:t>
            </a:r>
            <a:r>
              <a:rPr lang="en-US" altLang="zh-TW" i="1" dirty="0" err="1" smtClean="0"/>
              <a:t>cn</a:t>
            </a:r>
            <a:r>
              <a:rPr lang="en-US" altLang="zh-TW" dirty="0" smtClean="0"/>
              <a:t>) words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Negation expressions</a:t>
            </a:r>
          </a:p>
          <a:p>
            <a:pPr lvl="1"/>
            <a:r>
              <a:rPr lang="en-US" altLang="zh-TW" dirty="0" smtClean="0"/>
              <a:t>the distance in </a:t>
            </a:r>
            <a:r>
              <a:rPr lang="en-US" altLang="zh-TW" dirty="0"/>
              <a:t>words between </a:t>
            </a:r>
            <a:r>
              <a:rPr lang="en-US" altLang="zh-TW" dirty="0" err="1"/>
              <a:t>neg</a:t>
            </a:r>
            <a:r>
              <a:rPr lang="en-US" altLang="zh-TW" dirty="0"/>
              <a:t> and w is smaller than a </a:t>
            </a:r>
            <a:r>
              <a:rPr lang="en-US" altLang="zh-TW" dirty="0" smtClean="0"/>
              <a:t>predefined threshold (5) </a:t>
            </a:r>
            <a:r>
              <a:rPr lang="en-US" altLang="zh-TW" dirty="0" smtClean="0">
                <a:sym typeface="Wingdings" pitchFamily="2" charset="2"/>
              </a:rPr>
              <a:t></a:t>
            </a:r>
            <a:r>
              <a:rPr lang="en-US" altLang="zh-TW" dirty="0" smtClean="0"/>
              <a:t> </a:t>
            </a:r>
            <a:r>
              <a:rPr lang="en-US" altLang="zh-TW" dirty="0"/>
              <a:t>invert the sentiment orientation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 : “eliminate”, “reduce” 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27784" y="2841959"/>
            <a:ext cx="3744416" cy="116217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7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Target-lexicon dependency classification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A binary SVM classifier to determine whether the sentiment word (w) is used to depict the target (e).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Feature: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/>
              <a:t>The distance in word between w and </a:t>
            </a:r>
            <a:r>
              <a:rPr lang="en-US" altLang="zh-TW" dirty="0" smtClean="0"/>
              <a:t>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 smtClean="0"/>
              <a:t>Whether </a:t>
            </a:r>
            <a:r>
              <a:rPr lang="en-US" altLang="zh-TW" dirty="0"/>
              <a:t>there are other entities between w and </a:t>
            </a:r>
            <a:r>
              <a:rPr lang="en-US" altLang="zh-TW" dirty="0" smtClean="0"/>
              <a:t>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 smtClean="0"/>
              <a:t>Whether </a:t>
            </a:r>
            <a:r>
              <a:rPr lang="en-US" altLang="zh-TW" dirty="0"/>
              <a:t>there are punctuation(s) between w and </a:t>
            </a:r>
            <a:r>
              <a:rPr lang="en-US" altLang="zh-TW" dirty="0" smtClean="0"/>
              <a:t>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 smtClean="0"/>
              <a:t>Whether </a:t>
            </a:r>
            <a:r>
              <a:rPr lang="en-US" altLang="zh-TW" dirty="0"/>
              <a:t>there are other sentiment word(s) between </a:t>
            </a:r>
            <a:r>
              <a:rPr lang="en-US" altLang="zh-TW" dirty="0" smtClean="0"/>
              <a:t>w and 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 smtClean="0"/>
              <a:t>The </a:t>
            </a:r>
            <a:r>
              <a:rPr lang="en-US" altLang="zh-TW" dirty="0"/>
              <a:t>relative position of w and </a:t>
            </a:r>
            <a:r>
              <a:rPr lang="en-US" altLang="zh-TW" dirty="0" smtClean="0"/>
              <a:t>e :  </a:t>
            </a:r>
            <a:r>
              <a:rPr lang="en-US" altLang="zh-TW" dirty="0"/>
              <a:t>w is before or </a:t>
            </a:r>
            <a:r>
              <a:rPr lang="en-US" altLang="zh-TW" dirty="0" smtClean="0"/>
              <a:t>after 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altLang="zh-TW" dirty="0" smtClean="0"/>
              <a:t>Whether </a:t>
            </a:r>
            <a:r>
              <a:rPr lang="en-US" altLang="zh-TW" dirty="0"/>
              <a:t>these is a dependency relation between w </a:t>
            </a:r>
            <a:r>
              <a:rPr lang="en-US" altLang="zh-TW" dirty="0" smtClean="0"/>
              <a:t>and e (MST Parser)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16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 Generation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795320" cy="525658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Selecting </a:t>
            </a:r>
            <a:r>
              <a:rPr lang="en-US" altLang="zh-TW" dirty="0"/>
              <a:t>a subset </a:t>
            </a:r>
            <a:r>
              <a:rPr lang="en-US" altLang="zh-TW" dirty="0" smtClean="0"/>
              <a:t>of tweets </a:t>
            </a:r>
            <a:r>
              <a:rPr lang="en-US" altLang="zh-TW" dirty="0"/>
              <a:t>P from tweet set </a:t>
            </a:r>
            <a:r>
              <a:rPr lang="en-US" altLang="zh-TW" dirty="0" err="1"/>
              <a:t>Tk</a:t>
            </a:r>
            <a:r>
              <a:rPr lang="en-US" altLang="zh-TW" dirty="0"/>
              <a:t> for topic </a:t>
            </a:r>
            <a:r>
              <a:rPr lang="en-US" altLang="zh-TW" dirty="0" smtClean="0"/>
              <a:t>k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Language </a:t>
            </a:r>
            <a:r>
              <a:rPr lang="en-US" altLang="zh-TW" dirty="0"/>
              <a:t>style </a:t>
            </a:r>
            <a:r>
              <a:rPr lang="en-US" altLang="zh-TW" dirty="0" smtClean="0"/>
              <a:t>score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ex </a:t>
            </a:r>
            <a:r>
              <a:rPr lang="en-US" altLang="zh-TW" dirty="0"/>
              <a:t>: </a:t>
            </a:r>
            <a:r>
              <a:rPr lang="en-US" altLang="zh-TW" dirty="0" smtClean="0"/>
              <a:t> “I am </a:t>
            </a:r>
            <a:r>
              <a:rPr lang="en-US" altLang="zh-TW" dirty="0" err="1"/>
              <a:t>Avril</a:t>
            </a:r>
            <a:r>
              <a:rPr lang="en-US" altLang="zh-TW" dirty="0"/>
              <a:t> </a:t>
            </a:r>
            <a:r>
              <a:rPr lang="en-US" altLang="zh-TW" dirty="0" err="1" smtClean="0"/>
              <a:t>Lavigne’s</a:t>
            </a:r>
            <a:r>
              <a:rPr lang="en-US" altLang="zh-TW" dirty="0" smtClean="0"/>
              <a:t> biggest </a:t>
            </a:r>
            <a:r>
              <a:rPr lang="en-US" altLang="zh-TW" dirty="0"/>
              <a:t>fan!! </a:t>
            </a:r>
            <a:r>
              <a:rPr lang="zh-TW" altLang="en-US" dirty="0" smtClean="0"/>
              <a:t>❤</a:t>
            </a:r>
            <a:r>
              <a:rPr lang="en-US" altLang="zh-TW" dirty="0" smtClean="0"/>
              <a:t>”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L(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) = 1+ (1/7) = 1.143</a:t>
            </a:r>
            <a:endParaRPr lang="en-US" altLang="zh-TW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4922" y="2060848"/>
            <a:ext cx="3898329" cy="702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61912" y="3057365"/>
            <a:ext cx="5200233" cy="49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07703" y="4077072"/>
            <a:ext cx="5472769" cy="81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3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Topic relevance score</a:t>
            </a:r>
          </a:p>
          <a:p>
            <a:pPr lvl="1"/>
            <a:r>
              <a:rPr lang="en-US" altLang="zh-TW" dirty="0" smtClean="0"/>
              <a:t>Term </a:t>
            </a:r>
            <a:r>
              <a:rPr lang="en-US" altLang="zh-TW" dirty="0"/>
              <a:t>distribution </a:t>
            </a:r>
            <a:r>
              <a:rPr lang="en-US" altLang="zh-TW" dirty="0" smtClean="0"/>
              <a:t>of tweet </a:t>
            </a:r>
            <a:r>
              <a:rPr lang="en-US" altLang="zh-TW" i="1" dirty="0" err="1"/>
              <a:t>ti</a:t>
            </a:r>
            <a:r>
              <a:rPr lang="en-US" altLang="zh-TW" dirty="0"/>
              <a:t> </a:t>
            </a:r>
            <a:r>
              <a:rPr lang="en-US" altLang="zh-TW" dirty="0" smtClean="0"/>
              <a:t>and </a:t>
            </a:r>
            <a:r>
              <a:rPr lang="en-US" altLang="zh-TW" dirty="0"/>
              <a:t>topic label </a:t>
            </a:r>
            <a:r>
              <a:rPr lang="en-US" altLang="zh-TW" i="1" dirty="0" err="1" smtClean="0"/>
              <a:t>lk</a:t>
            </a:r>
            <a:endParaRPr lang="en-US" altLang="zh-TW" i="1" dirty="0" smtClean="0"/>
          </a:p>
          <a:p>
            <a:pPr lvl="1"/>
            <a:endParaRPr lang="en-US" altLang="zh-TW" i="1" dirty="0"/>
          </a:p>
          <a:p>
            <a:pPr lvl="1"/>
            <a:endParaRPr lang="en-US" altLang="zh-TW" i="1" dirty="0" smtClean="0"/>
          </a:p>
          <a:p>
            <a:pPr marL="0" indent="0">
              <a:buNone/>
            </a:pPr>
            <a:r>
              <a:rPr lang="en-US" altLang="zh-TW" dirty="0"/>
              <a:t>e</a:t>
            </a:r>
            <a:r>
              <a:rPr lang="en-US" altLang="zh-TW" dirty="0" smtClean="0"/>
              <a:t>x :      	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     </a:t>
            </a:r>
            <a:r>
              <a:rPr lang="en-US" altLang="zh-TW" dirty="0" err="1" smtClean="0"/>
              <a:t>l</a:t>
            </a:r>
            <a:r>
              <a:rPr lang="en-US" altLang="zh-TW" baseline="-25000" dirty="0" err="1" smtClean="0"/>
              <a:t>k</a:t>
            </a:r>
            <a:endParaRPr lang="en-US" altLang="zh-TW" baseline="-25000" dirty="0" smtClean="0"/>
          </a:p>
          <a:p>
            <a:pPr marL="0" indent="0">
              <a:buNone/>
            </a:pPr>
            <a:r>
              <a:rPr lang="en-US" altLang="zh-TW" dirty="0" smtClean="0"/>
              <a:t>       t</a:t>
            </a:r>
            <a:r>
              <a:rPr lang="en-US" altLang="zh-TW" baseline="-25000" dirty="0" smtClean="0"/>
              <a:t>1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t</a:t>
            </a:r>
            <a:r>
              <a:rPr lang="en-US" altLang="zh-TW" baseline="-25000" dirty="0" smtClean="0"/>
              <a:t>2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      t</a:t>
            </a:r>
            <a:r>
              <a:rPr lang="en-US" altLang="zh-TW" baseline="-25000" dirty="0" smtClean="0"/>
              <a:t>3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   t</a:t>
            </a:r>
            <a:r>
              <a:rPr lang="en-US" altLang="zh-TW" baseline="-25000" dirty="0" smtClean="0"/>
              <a:t>4</a:t>
            </a:r>
            <a:r>
              <a:rPr lang="en-US" altLang="zh-TW" dirty="0" smtClean="0"/>
              <a:t>           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55776" y="2130726"/>
            <a:ext cx="3264835" cy="571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692696"/>
            <a:ext cx="3517104" cy="73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左右括弧 4"/>
          <p:cNvSpPr/>
          <p:nvPr/>
        </p:nvSpPr>
        <p:spPr>
          <a:xfrm>
            <a:off x="1691681" y="3429000"/>
            <a:ext cx="1944215" cy="194421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893917" y="3493239"/>
            <a:ext cx="591829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TW" sz="2600" dirty="0" smtClean="0"/>
              <a:t>0.2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0.6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0.1</a:t>
            </a:r>
            <a:endParaRPr lang="zh-TW" altLang="en-US" sz="26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110979" y="3493167"/>
            <a:ext cx="591829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0.5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0.2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0.2</a:t>
            </a:r>
            <a:endParaRPr lang="zh-TW" altLang="en-US" sz="26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72000" y="3140968"/>
            <a:ext cx="3312368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600" dirty="0" smtClean="0"/>
              <a:t>KL(</a:t>
            </a:r>
            <a:r>
              <a:rPr lang="en-US" altLang="zh-TW" sz="2600" dirty="0" err="1" smtClean="0"/>
              <a:t>t</a:t>
            </a:r>
            <a:r>
              <a:rPr lang="en-US" altLang="zh-TW" sz="2600" baseline="-25000" dirty="0" err="1" smtClean="0"/>
              <a:t>i</a:t>
            </a:r>
            <a:r>
              <a:rPr lang="en-US" altLang="zh-TW" sz="2600" dirty="0" err="1" smtClean="0"/>
              <a:t>,l</a:t>
            </a:r>
            <a:r>
              <a:rPr lang="en-US" altLang="zh-TW" sz="2600" baseline="-25000" dirty="0" err="1" smtClean="0"/>
              <a:t>k</a:t>
            </a:r>
            <a:r>
              <a:rPr lang="en-US" altLang="zh-TW" sz="2600" dirty="0" smtClean="0"/>
              <a:t>) = 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 smtClean="0"/>
              <a:t>ln</a:t>
            </a:r>
            <a:r>
              <a:rPr lang="en-US" altLang="zh-TW" sz="2600" dirty="0" smtClean="0"/>
              <a:t> (0.1/0.2) * 0.1)+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0.5/0.1)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0.5)+</a:t>
            </a:r>
            <a:endParaRPr lang="en-US" altLang="zh-TW" sz="2600" dirty="0"/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0.2/0.6)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0.2)+</a:t>
            </a:r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0.2/0.1)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0.2)</a:t>
            </a:r>
            <a:endParaRPr lang="en-US" altLang="zh-TW" sz="2600" dirty="0"/>
          </a:p>
        </p:txBody>
      </p:sp>
    </p:spTree>
    <p:extLst>
      <p:ext uri="{BB962C8B-B14F-4D97-AF65-F5344CB8AC3E}">
        <p14:creationId xmlns:p14="http://schemas.microsoft.com/office/powerpoint/2010/main" val="1642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zh-TW" dirty="0" smtClean="0"/>
              <a:t>Redundancy score</a:t>
            </a:r>
          </a:p>
          <a:p>
            <a:pPr lvl="1"/>
            <a:r>
              <a:rPr lang="en-US" altLang="zh-TW" dirty="0" smtClean="0"/>
              <a:t>Word </a:t>
            </a:r>
            <a:r>
              <a:rPr lang="en-US" altLang="zh-TW" dirty="0"/>
              <a:t>distribution of </a:t>
            </a:r>
            <a:r>
              <a:rPr lang="en-US" altLang="zh-TW" dirty="0" smtClean="0"/>
              <a:t>tweet </a:t>
            </a:r>
            <a:r>
              <a:rPr lang="en-US" altLang="zh-TW" i="1" dirty="0" err="1" smtClean="0"/>
              <a:t>t</a:t>
            </a:r>
            <a:r>
              <a:rPr lang="en-US" altLang="zh-TW" i="1" baseline="-25000" dirty="0" err="1" smtClean="0"/>
              <a:t>i</a:t>
            </a:r>
            <a:r>
              <a:rPr lang="en-US" altLang="zh-TW" dirty="0" smtClean="0"/>
              <a:t> and tweet </a:t>
            </a:r>
            <a:r>
              <a:rPr lang="en-US" altLang="zh-TW" i="1" dirty="0" err="1" smtClean="0"/>
              <a:t>t</a:t>
            </a:r>
            <a:r>
              <a:rPr lang="en-US" altLang="zh-TW" i="1" baseline="-25000" dirty="0" err="1" smtClean="0"/>
              <a:t>j</a:t>
            </a:r>
            <a:endParaRPr lang="en-US" altLang="zh-TW" i="1" baseline="-25000" dirty="0" smtClean="0"/>
          </a:p>
          <a:p>
            <a:pPr lvl="1"/>
            <a:endParaRPr lang="en-US" altLang="zh-TW" i="1" baseline="-25000" dirty="0"/>
          </a:p>
          <a:p>
            <a:pPr lvl="1"/>
            <a:endParaRPr lang="en-US" altLang="zh-TW" i="1" baseline="-25000" dirty="0" smtClean="0"/>
          </a:p>
          <a:p>
            <a:pPr lvl="1"/>
            <a:endParaRPr lang="en-US" altLang="zh-TW" i="1" baseline="-25000" dirty="0"/>
          </a:p>
          <a:p>
            <a:pPr marL="274320" lvl="1" indent="0">
              <a:buNone/>
            </a:pPr>
            <a:endParaRPr lang="en-US" altLang="zh-TW" i="1" baseline="-25000" dirty="0"/>
          </a:p>
          <a:p>
            <a:pPr marL="0" indent="0">
              <a:buNone/>
            </a:pPr>
            <a:r>
              <a:rPr lang="en-US" altLang="zh-TW" dirty="0"/>
              <a:t>ex :      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i</a:t>
            </a:r>
            <a:r>
              <a:rPr lang="en-US" altLang="zh-TW" dirty="0" smtClean="0"/>
              <a:t>      </a:t>
            </a:r>
            <a:r>
              <a:rPr lang="en-US" altLang="zh-TW" dirty="0" err="1" smtClean="0"/>
              <a:t>t</a:t>
            </a:r>
            <a:r>
              <a:rPr lang="en-US" altLang="zh-TW" baseline="-25000" dirty="0" err="1" smtClean="0"/>
              <a:t>j</a:t>
            </a:r>
            <a:endParaRPr lang="en-US" altLang="zh-TW" baseline="-25000" dirty="0"/>
          </a:p>
          <a:p>
            <a:pPr marL="0" indent="0">
              <a:buNone/>
            </a:pPr>
            <a:r>
              <a:rPr lang="en-US" altLang="zh-TW" dirty="0"/>
              <a:t>       t</a:t>
            </a:r>
            <a:r>
              <a:rPr lang="en-US" altLang="zh-TW" baseline="-25000" dirty="0"/>
              <a:t>1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t</a:t>
            </a:r>
            <a:r>
              <a:rPr lang="en-US" altLang="zh-TW" baseline="-25000" dirty="0"/>
              <a:t>2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t</a:t>
            </a:r>
            <a:r>
              <a:rPr lang="en-US" altLang="zh-TW" baseline="-25000" dirty="0"/>
              <a:t>3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    </a:t>
            </a:r>
            <a:r>
              <a:rPr lang="en-US" altLang="zh-TW" dirty="0" smtClean="0"/>
              <a:t>t</a:t>
            </a:r>
            <a:r>
              <a:rPr lang="en-US" altLang="zh-TW" baseline="-25000" dirty="0" smtClean="0"/>
              <a:t>4</a:t>
            </a:r>
          </a:p>
          <a:p>
            <a:pPr marL="0" indent="0">
              <a:buNone/>
            </a:pPr>
            <a:r>
              <a:rPr lang="en-US" altLang="zh-TW" baseline="-25000" dirty="0" smtClean="0"/>
              <a:t> </a:t>
            </a:r>
            <a:r>
              <a:rPr lang="en-US" altLang="zh-TW" dirty="0" smtClean="0"/>
              <a:t>      t</a:t>
            </a:r>
            <a:r>
              <a:rPr lang="en-US" altLang="zh-TW" baseline="-25000" dirty="0" smtClean="0"/>
              <a:t>5</a:t>
            </a:r>
            <a:r>
              <a:rPr lang="en-US" altLang="zh-TW" dirty="0" smtClean="0"/>
              <a:t>            </a:t>
            </a:r>
            <a:endParaRPr lang="en-US" altLang="zh-TW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63688" y="2165269"/>
            <a:ext cx="3979451" cy="65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左右括弧 5"/>
          <p:cNvSpPr/>
          <p:nvPr/>
        </p:nvSpPr>
        <p:spPr>
          <a:xfrm>
            <a:off x="1730700" y="3789040"/>
            <a:ext cx="1944215" cy="24482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825183" y="3822893"/>
            <a:ext cx="758541" cy="2336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0.35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0.2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0.15</a:t>
            </a:r>
          </a:p>
          <a:p>
            <a:pPr>
              <a:lnSpc>
                <a:spcPts val="3500"/>
              </a:lnSpc>
            </a:pPr>
            <a:r>
              <a:rPr lang="en-US" altLang="zh-TW" sz="2600" dirty="0" smtClean="0"/>
              <a:t>0.2</a:t>
            </a:r>
            <a:endParaRPr lang="zh-TW" altLang="en-US" sz="2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066642" y="3853207"/>
            <a:ext cx="758541" cy="2336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0.4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0.1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0.15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0.3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0.05</a:t>
            </a:r>
            <a:endParaRPr lang="zh-TW" altLang="en-US" sz="2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572000" y="2863448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600" dirty="0" smtClean="0"/>
              <a:t>KL(</a:t>
            </a:r>
            <a:r>
              <a:rPr lang="en-US" altLang="zh-TW" sz="2600" dirty="0" err="1" smtClean="0"/>
              <a:t>t</a:t>
            </a:r>
            <a:r>
              <a:rPr lang="en-US" altLang="zh-TW" sz="2600" baseline="-25000" dirty="0" err="1" smtClean="0"/>
              <a:t>i</a:t>
            </a:r>
            <a:r>
              <a:rPr lang="en-US" altLang="zh-TW" sz="2600" dirty="0" err="1" smtClean="0"/>
              <a:t>,l</a:t>
            </a:r>
            <a:r>
              <a:rPr lang="en-US" altLang="zh-TW" sz="2600" baseline="-25000" dirty="0" err="1" smtClean="0"/>
              <a:t>k</a:t>
            </a:r>
            <a:r>
              <a:rPr lang="en-US" altLang="zh-TW" sz="2600" dirty="0" smtClean="0"/>
              <a:t>) = 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 smtClean="0"/>
              <a:t>ln</a:t>
            </a:r>
            <a:r>
              <a:rPr lang="en-US" altLang="zh-TW" sz="2600" dirty="0" smtClean="0"/>
              <a:t> (0.4/0.1) * 0.4)+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0.1/0.35)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0.1)+</a:t>
            </a:r>
            <a:endParaRPr lang="en-US" altLang="zh-TW" sz="2600" dirty="0"/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0.15/0.2)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0.15)+</a:t>
            </a:r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0.3/0.15)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0.3)+</a:t>
            </a:r>
          </a:p>
          <a:p>
            <a:pPr>
              <a:lnSpc>
                <a:spcPct val="150000"/>
              </a:lnSpc>
            </a:pPr>
            <a:r>
              <a:rPr lang="en-US" altLang="zh-TW" sz="2600" dirty="0"/>
              <a:t>( </a:t>
            </a:r>
            <a:r>
              <a:rPr lang="en-US" altLang="zh-TW" sz="2600" dirty="0" err="1"/>
              <a:t>ln</a:t>
            </a:r>
            <a:r>
              <a:rPr lang="en-US" altLang="zh-TW" sz="2600" dirty="0"/>
              <a:t> (</a:t>
            </a:r>
            <a:r>
              <a:rPr lang="en-US" altLang="zh-TW" sz="2600" dirty="0" smtClean="0"/>
              <a:t>0.05/0.2) </a:t>
            </a:r>
            <a:r>
              <a:rPr lang="en-US" altLang="zh-TW" sz="2600" dirty="0"/>
              <a:t>* </a:t>
            </a:r>
            <a:r>
              <a:rPr lang="en-US" altLang="zh-TW" sz="2600" dirty="0" smtClean="0"/>
              <a:t>0.05)+</a:t>
            </a:r>
            <a:endParaRPr lang="en-US" altLang="zh-TW" sz="26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692696"/>
            <a:ext cx="3517104" cy="739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4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Topic Extraction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Opinion Summarization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64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Topic Extraction</a:t>
            </a:r>
          </a:p>
          <a:p>
            <a:r>
              <a:rPr lang="en-US" altLang="zh-TW" dirty="0" smtClean="0"/>
              <a:t>Opinion Summarization</a:t>
            </a:r>
          </a:p>
          <a:p>
            <a:r>
              <a:rPr lang="en-US" altLang="zh-TW" dirty="0" smtClean="0"/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850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mtClean="0"/>
              <a:t>2011.9 ~ 2011.10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2420888"/>
            <a:ext cx="7498852" cy="199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68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of Topic Extraction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3" y="1916832"/>
            <a:ext cx="8964488" cy="1945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4232350"/>
            <a:ext cx="8882589" cy="100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397401" y="2171700"/>
            <a:ext cx="7622774" cy="20955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5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 of Opinion Summarization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  <p:grpSp>
        <p:nvGrpSpPr>
          <p:cNvPr id="5" name="群組 4"/>
          <p:cNvGrpSpPr/>
          <p:nvPr/>
        </p:nvGrpSpPr>
        <p:grpSpPr>
          <a:xfrm>
            <a:off x="1835696" y="1412776"/>
            <a:ext cx="5438294" cy="5017865"/>
            <a:chOff x="1581978" y="1340769"/>
            <a:chExt cx="5798334" cy="5377904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581978" y="1340769"/>
              <a:ext cx="5798333" cy="3528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3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581979" y="4869160"/>
              <a:ext cx="5798333" cy="1849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452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Language </a:t>
            </a:r>
            <a:r>
              <a:rPr lang="en-US" altLang="zh-TW" dirty="0"/>
              <a:t>style </a:t>
            </a:r>
            <a:r>
              <a:rPr lang="en-US" altLang="zh-TW" dirty="0" smtClean="0"/>
              <a:t>score = 1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1556792"/>
            <a:ext cx="8964488" cy="192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84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24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Topic Extraction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Opinion Summarization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dirty="0" smtClean="0"/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095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25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An </a:t>
            </a:r>
            <a:r>
              <a:rPr lang="en-US" altLang="zh-TW" dirty="0"/>
              <a:t>entity-centric </a:t>
            </a:r>
            <a:r>
              <a:rPr lang="en-US" altLang="zh-TW" dirty="0" smtClean="0"/>
              <a:t>topic-oriented opinion </a:t>
            </a:r>
            <a:r>
              <a:rPr lang="en-US" altLang="zh-TW" dirty="0"/>
              <a:t>summarization framework, which is capable of </a:t>
            </a:r>
            <a:r>
              <a:rPr lang="en-US" altLang="zh-TW" dirty="0" smtClean="0"/>
              <a:t>producing opinion summaries </a:t>
            </a:r>
            <a:r>
              <a:rPr lang="en-US" altLang="zh-TW" dirty="0"/>
              <a:t>in accordance with topics and </a:t>
            </a:r>
            <a:r>
              <a:rPr lang="en-US" altLang="zh-TW" dirty="0" smtClean="0"/>
              <a:t>remarkably emphasizing </a:t>
            </a:r>
            <a:r>
              <a:rPr lang="en-US" altLang="zh-TW" dirty="0"/>
              <a:t>the insight </a:t>
            </a:r>
            <a:r>
              <a:rPr lang="en-US" altLang="zh-TW" dirty="0" smtClean="0"/>
              <a:t>behind </a:t>
            </a:r>
            <a:r>
              <a:rPr lang="en-US" altLang="zh-TW" dirty="0"/>
              <a:t>the opinions </a:t>
            </a:r>
            <a:r>
              <a:rPr lang="en-US" altLang="zh-TW" dirty="0" smtClean="0"/>
              <a:t>in Twitter.</a:t>
            </a:r>
          </a:p>
          <a:p>
            <a:endParaRPr lang="en-US" altLang="zh-TW" dirty="0" smtClean="0"/>
          </a:p>
          <a:p>
            <a:r>
              <a:rPr lang="en-US" altLang="zh-TW" dirty="0"/>
              <a:t>In the future, we will further study the semantics </a:t>
            </a:r>
            <a:r>
              <a:rPr lang="en-US" altLang="zh-TW" dirty="0" smtClean="0"/>
              <a:t>underlying #</a:t>
            </a:r>
            <a:r>
              <a:rPr lang="en-US" altLang="zh-TW" dirty="0" err="1" smtClean="0"/>
              <a:t>hashtags</a:t>
            </a:r>
            <a:r>
              <a:rPr lang="en-US" altLang="zh-TW" dirty="0"/>
              <a:t>, which we can make use of to </a:t>
            </a:r>
            <a:r>
              <a:rPr lang="en-US" altLang="zh-TW" dirty="0" smtClean="0"/>
              <a:t>extract more </a:t>
            </a:r>
            <a:r>
              <a:rPr lang="en-US" altLang="zh-TW" dirty="0"/>
              <a:t>comprehensive and interesting topics.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4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err="1"/>
              <a:t>Microblogging</a:t>
            </a:r>
            <a:r>
              <a:rPr lang="en-US" altLang="zh-TW" dirty="0"/>
              <a:t> services, such as Twitter, have become </a:t>
            </a:r>
            <a:r>
              <a:rPr lang="en-US" altLang="zh-TW" dirty="0" smtClean="0"/>
              <a:t>popular channels </a:t>
            </a:r>
            <a:r>
              <a:rPr lang="en-US" altLang="zh-TW" dirty="0"/>
              <a:t>for </a:t>
            </a:r>
            <a:r>
              <a:rPr lang="en-US" altLang="zh-TW" dirty="0" smtClean="0"/>
              <a:t>people.</a:t>
            </a:r>
          </a:p>
          <a:p>
            <a:endParaRPr lang="en-US" altLang="zh-TW" dirty="0"/>
          </a:p>
          <a:p>
            <a:r>
              <a:rPr lang="en-US" altLang="zh-TW" dirty="0" smtClean="0"/>
              <a:t>People </a:t>
            </a:r>
            <a:r>
              <a:rPr lang="en-US" altLang="zh-TW" dirty="0"/>
              <a:t>not only share </a:t>
            </a:r>
            <a:r>
              <a:rPr lang="en-US" altLang="zh-TW" dirty="0" smtClean="0"/>
              <a:t>their daily </a:t>
            </a:r>
            <a:r>
              <a:rPr lang="en-US" altLang="zh-TW" dirty="0"/>
              <a:t>update information or personal conversation, but </a:t>
            </a:r>
            <a:r>
              <a:rPr lang="en-US" altLang="zh-TW" dirty="0" smtClean="0"/>
              <a:t>also exchange </a:t>
            </a:r>
            <a:r>
              <a:rPr lang="en-US" altLang="zh-TW" dirty="0"/>
              <a:t>their </a:t>
            </a:r>
            <a:r>
              <a:rPr lang="en-US" altLang="zh-TW" dirty="0">
                <a:solidFill>
                  <a:srgbClr val="FF0000"/>
                </a:solidFill>
              </a:rPr>
              <a:t>opinions</a:t>
            </a:r>
            <a:r>
              <a:rPr lang="en-US" altLang="zh-TW" dirty="0"/>
              <a:t> towards a broad range of topics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However, </a:t>
            </a:r>
            <a:r>
              <a:rPr lang="en-US" altLang="zh-TW" dirty="0" smtClean="0"/>
              <a:t>people may </a:t>
            </a:r>
            <a:r>
              <a:rPr lang="en-US" altLang="zh-TW" dirty="0"/>
              <a:t>express opinions towards </a:t>
            </a:r>
            <a:r>
              <a:rPr lang="en-US" altLang="zh-TW" dirty="0" smtClean="0"/>
              <a:t>different </a:t>
            </a:r>
            <a:r>
              <a:rPr lang="en-US" altLang="zh-TW" dirty="0"/>
              <a:t>aspects, or </a:t>
            </a:r>
            <a:r>
              <a:rPr lang="en-US" altLang="zh-TW" dirty="0" smtClean="0"/>
              <a:t>topics, of </a:t>
            </a:r>
            <a:r>
              <a:rPr lang="en-US" altLang="zh-TW" dirty="0"/>
              <a:t>an entity.</a:t>
            </a:r>
          </a:p>
        </p:txBody>
      </p:sp>
    </p:spTree>
    <p:extLst>
      <p:ext uri="{BB962C8B-B14F-4D97-AF65-F5344CB8AC3E}">
        <p14:creationId xmlns:p14="http://schemas.microsoft.com/office/powerpoint/2010/main" val="42143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/>
              <a:t>Goal :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solidFill>
                  <a:srgbClr val="0070C0"/>
                </a:solidFill>
              </a:rPr>
              <a:t>P</a:t>
            </a:r>
            <a:r>
              <a:rPr lang="en-US" altLang="zh-TW" dirty="0" smtClean="0">
                <a:solidFill>
                  <a:srgbClr val="0070C0"/>
                </a:solidFill>
              </a:rPr>
              <a:t>roduce </a:t>
            </a:r>
            <a:r>
              <a:rPr lang="en-US" altLang="zh-TW" dirty="0">
                <a:solidFill>
                  <a:srgbClr val="0070C0"/>
                </a:solidFill>
              </a:rPr>
              <a:t>opinion summaries in accordance with </a:t>
            </a:r>
            <a:r>
              <a:rPr lang="en-US" altLang="zh-TW" dirty="0" smtClean="0">
                <a:solidFill>
                  <a:srgbClr val="0070C0"/>
                </a:solidFill>
              </a:rPr>
              <a:t>topics and </a:t>
            </a:r>
            <a:r>
              <a:rPr lang="en-US" altLang="zh-TW" dirty="0">
                <a:solidFill>
                  <a:srgbClr val="0070C0"/>
                </a:solidFill>
              </a:rPr>
              <a:t>remarkably emphasizing the insight behind the opinions.</a:t>
            </a:r>
            <a:endParaRPr lang="zh-TW" alt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4" y="1556791"/>
            <a:ext cx="8892480" cy="16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Topic Extraction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Opinion Summarization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Experiment</a:t>
            </a: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026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Topic Extraction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#</a:t>
            </a:r>
            <a:r>
              <a:rPr lang="en-US" altLang="zh-TW" dirty="0" err="1" smtClean="0"/>
              <a:t>hashtags</a:t>
            </a:r>
            <a:r>
              <a:rPr lang="en-US" altLang="zh-TW" dirty="0" smtClean="0"/>
              <a:t> </a:t>
            </a:r>
          </a:p>
          <a:p>
            <a:pPr lvl="1"/>
            <a:r>
              <a:rPr lang="en-US" altLang="zh-TW" dirty="0" smtClean="0"/>
              <a:t>They are </a:t>
            </a:r>
            <a:r>
              <a:rPr lang="en-US" altLang="zh-TW" dirty="0"/>
              <a:t>created organically by Twitter users as a way </a:t>
            </a:r>
            <a:r>
              <a:rPr lang="en-US" altLang="zh-TW" dirty="0" smtClean="0"/>
              <a:t>to categorize </a:t>
            </a:r>
            <a:r>
              <a:rPr lang="en-US" altLang="zh-TW" dirty="0"/>
              <a:t>messages and to highlight </a:t>
            </a:r>
            <a:r>
              <a:rPr lang="en-US" altLang="zh-TW" dirty="0" smtClean="0"/>
              <a:t>topics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en-US" altLang="zh-TW" dirty="0">
                <a:solidFill>
                  <a:schemeClr val="accent1"/>
                </a:solidFill>
              </a:rPr>
              <a:t>We </a:t>
            </a:r>
            <a:r>
              <a:rPr lang="en-US" altLang="zh-TW" dirty="0" smtClean="0">
                <a:solidFill>
                  <a:schemeClr val="accent1"/>
                </a:solidFill>
              </a:rPr>
              <a:t>use #</a:t>
            </a:r>
            <a:r>
              <a:rPr lang="en-US" altLang="zh-TW" dirty="0" err="1" smtClean="0">
                <a:solidFill>
                  <a:schemeClr val="accent1"/>
                </a:solidFill>
              </a:rPr>
              <a:t>hashtags</a:t>
            </a:r>
            <a:r>
              <a:rPr lang="en-US" altLang="zh-TW" dirty="0" smtClean="0">
                <a:solidFill>
                  <a:schemeClr val="accent1"/>
                </a:solidFill>
              </a:rPr>
              <a:t> </a:t>
            </a:r>
            <a:r>
              <a:rPr lang="en-US" altLang="zh-TW" dirty="0">
                <a:solidFill>
                  <a:schemeClr val="accent1"/>
                </a:solidFill>
              </a:rPr>
              <a:t>as candidate topics.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3140968"/>
            <a:ext cx="8332011" cy="177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430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Topic Extraction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268760"/>
            <a:ext cx="9153963" cy="175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395536" y="5373216"/>
            <a:ext cx="8424936" cy="79208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Collect a dictionary from ODP,  Freebase</a:t>
            </a:r>
          </a:p>
          <a:p>
            <a:pPr lvl="1"/>
            <a:r>
              <a:rPr lang="en-US" altLang="zh-TW" dirty="0" smtClean="0"/>
              <a:t>Rule-base classifier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Split #hashtags into multiple words and then check if some of words in person/location dictionary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err="1" smtClean="0"/>
              <a:t>Tagness</a:t>
            </a:r>
            <a:r>
              <a:rPr lang="en-US" altLang="zh-TW" dirty="0" smtClean="0"/>
              <a:t> (threshold=0.85)</a:t>
            </a:r>
          </a:p>
          <a:p>
            <a:pPr marL="0" indent="0">
              <a:buNone/>
            </a:pPr>
            <a:r>
              <a:rPr lang="en-US" altLang="zh-TW" sz="1800" dirty="0" smtClean="0"/>
              <a:t>ex :  occurrences </a:t>
            </a:r>
            <a:r>
              <a:rPr lang="en-US" altLang="zh-TW" sz="1800" dirty="0"/>
              <a:t>of  #</a:t>
            </a:r>
            <a:r>
              <a:rPr lang="en-US" altLang="zh-TW" sz="1800" dirty="0" err="1"/>
              <a:t>fb</a:t>
            </a:r>
            <a:r>
              <a:rPr lang="en-US" altLang="zh-TW" sz="1800" dirty="0"/>
              <a:t> = </a:t>
            </a:r>
            <a:r>
              <a:rPr lang="en-US" altLang="zh-TW" sz="1800" dirty="0" smtClean="0"/>
              <a:t>95,   total </a:t>
            </a:r>
            <a:r>
              <a:rPr lang="en-US" altLang="zh-TW" sz="1800" dirty="0"/>
              <a:t>occurrences of its content = 100</a:t>
            </a:r>
          </a:p>
          <a:p>
            <a:pPr marL="0" indent="0">
              <a:buNone/>
            </a:pPr>
            <a:r>
              <a:rPr lang="en-US" altLang="zh-TW" sz="1800" dirty="0"/>
              <a:t>     </a:t>
            </a:r>
            <a:r>
              <a:rPr lang="en-US" altLang="zh-TW" sz="1800" dirty="0" smtClean="0"/>
              <a:t>  </a:t>
            </a:r>
            <a:r>
              <a:rPr lang="en-US" altLang="zh-TW" sz="1800" dirty="0" err="1" smtClean="0"/>
              <a:t>tagness</a:t>
            </a:r>
            <a:r>
              <a:rPr lang="en-US" altLang="zh-TW" sz="1800" dirty="0" smtClean="0"/>
              <a:t> </a:t>
            </a:r>
            <a:r>
              <a:rPr lang="en-US" altLang="zh-TW" sz="1800" dirty="0"/>
              <a:t>= </a:t>
            </a:r>
            <a:r>
              <a:rPr lang="en-US" altLang="zh-TW" sz="1800" dirty="0" smtClean="0"/>
              <a:t>95/100 </a:t>
            </a:r>
            <a:r>
              <a:rPr lang="en-US" altLang="zh-TW" sz="1800" dirty="0"/>
              <a:t>=  </a:t>
            </a:r>
            <a:r>
              <a:rPr lang="en-US" altLang="zh-TW" sz="1800" dirty="0" smtClean="0"/>
              <a:t>0.95 </a:t>
            </a:r>
            <a:r>
              <a:rPr lang="en-US" altLang="zh-TW" sz="1800" dirty="0">
                <a:ea typeface="標楷體"/>
              </a:rPr>
              <a:t>&gt; </a:t>
            </a:r>
            <a:r>
              <a:rPr lang="en-US" altLang="zh-TW" sz="1800" dirty="0" smtClean="0">
                <a:ea typeface="標楷體"/>
              </a:rPr>
              <a:t>0.85 (remove)</a:t>
            </a:r>
            <a:endParaRPr lang="en-US" altLang="zh-TW" sz="1800" dirty="0">
              <a:ea typeface="標楷體"/>
            </a:endParaRPr>
          </a:p>
          <a:p>
            <a:pPr marL="0" indent="0">
              <a:buNone/>
            </a:pPr>
            <a:endParaRPr lang="en-US" altLang="zh-TW" sz="1800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751" y="1556793"/>
            <a:ext cx="9046459" cy="360040"/>
          </a:xfrm>
          <a:prstGeom prst="rect">
            <a:avLst/>
          </a:prstGeom>
          <a:noFill/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3751" y="1916833"/>
            <a:ext cx="9046459" cy="227484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3751" y="2151490"/>
            <a:ext cx="9046459" cy="77345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70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Graph-based Topic Extraction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420744" y="1196752"/>
            <a:ext cx="8229600" cy="4896544"/>
          </a:xfrm>
        </p:spPr>
        <p:txBody>
          <a:bodyPr/>
          <a:lstStyle/>
          <a:p>
            <a:r>
              <a:rPr lang="en-US" altLang="zh-TW" dirty="0" smtClean="0"/>
              <a:t>Affinity Propagation algorithm</a:t>
            </a:r>
          </a:p>
          <a:p>
            <a:pPr lvl="1"/>
            <a:r>
              <a:rPr lang="en-US" altLang="zh-TW" dirty="0"/>
              <a:t>Input </a:t>
            </a:r>
            <a:r>
              <a:rPr lang="en-US" altLang="zh-TW" dirty="0" smtClean="0"/>
              <a:t>: </a:t>
            </a:r>
            <a:r>
              <a:rPr lang="en-US" altLang="zh-TW" dirty="0"/>
              <a:t>#hashtags pairwise </a:t>
            </a:r>
            <a:r>
              <a:rPr lang="en-US" altLang="zh-TW" dirty="0">
                <a:solidFill>
                  <a:srgbClr val="C00000"/>
                </a:solidFill>
              </a:rPr>
              <a:t>relatedness </a:t>
            </a:r>
            <a:r>
              <a:rPr lang="en-US" altLang="zh-TW" dirty="0" smtClean="0">
                <a:solidFill>
                  <a:srgbClr val="C00000"/>
                </a:solidFill>
              </a:rPr>
              <a:t>matrix</a:t>
            </a:r>
          </a:p>
          <a:p>
            <a:pPr lvl="1"/>
            <a:r>
              <a:rPr lang="en-US" altLang="zh-TW" dirty="0" smtClean="0"/>
              <a:t>output : </a:t>
            </a:r>
            <a:r>
              <a:rPr lang="en-US" altLang="zh-TW" dirty="0"/>
              <a:t>#hashtags </a:t>
            </a:r>
            <a:r>
              <a:rPr lang="en-US" altLang="zh-TW" dirty="0">
                <a:solidFill>
                  <a:srgbClr val="C00000"/>
                </a:solidFill>
              </a:rPr>
              <a:t>clusters</a:t>
            </a:r>
            <a:r>
              <a:rPr lang="en-US" altLang="zh-TW" dirty="0"/>
              <a:t> and </a:t>
            </a:r>
            <a:r>
              <a:rPr lang="en-US" altLang="zh-TW" dirty="0">
                <a:solidFill>
                  <a:srgbClr val="C00000"/>
                </a:solidFill>
              </a:rPr>
              <a:t>the centroids of clusters</a:t>
            </a:r>
            <a:r>
              <a:rPr lang="en-US" altLang="zh-TW" dirty="0"/>
              <a:t>. 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zh-TW" dirty="0"/>
              <a:t>Co-occurrences Relation</a:t>
            </a:r>
            <a:endParaRPr lang="zh-TW" altLang="en-US" dirty="0"/>
          </a:p>
          <a:p>
            <a:pPr marL="274320" lvl="1" indent="0">
              <a:buNone/>
            </a:pPr>
            <a:endParaRPr lang="en-US" altLang="zh-TW" dirty="0" smtClean="0"/>
          </a:p>
        </p:txBody>
      </p:sp>
      <p:grpSp>
        <p:nvGrpSpPr>
          <p:cNvPr id="127" name="群組 126"/>
          <p:cNvGrpSpPr/>
          <p:nvPr/>
        </p:nvGrpSpPr>
        <p:grpSpPr>
          <a:xfrm>
            <a:off x="573801" y="2657059"/>
            <a:ext cx="7650358" cy="2178888"/>
            <a:chOff x="573801" y="3017274"/>
            <a:chExt cx="7650358" cy="2178888"/>
          </a:xfrm>
        </p:grpSpPr>
        <p:sp>
          <p:nvSpPr>
            <p:cNvPr id="5" name="橢圓 4"/>
            <p:cNvSpPr/>
            <p:nvPr/>
          </p:nvSpPr>
          <p:spPr>
            <a:xfrm>
              <a:off x="996564" y="3017274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h1</a:t>
              </a:r>
              <a:endParaRPr lang="zh-TW" altLang="en-US" sz="1100" dirty="0"/>
            </a:p>
          </p:txBody>
        </p:sp>
        <p:sp>
          <p:nvSpPr>
            <p:cNvPr id="8" name="橢圓 7"/>
            <p:cNvSpPr/>
            <p:nvPr/>
          </p:nvSpPr>
          <p:spPr>
            <a:xfrm>
              <a:off x="2333351" y="3038897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h2</a:t>
              </a:r>
              <a:endParaRPr lang="zh-TW" altLang="en-US" sz="1100" dirty="0"/>
            </a:p>
          </p:txBody>
        </p:sp>
        <p:sp>
          <p:nvSpPr>
            <p:cNvPr id="9" name="橢圓 8"/>
            <p:cNvSpPr/>
            <p:nvPr/>
          </p:nvSpPr>
          <p:spPr>
            <a:xfrm>
              <a:off x="1878958" y="4742491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h4</a:t>
              </a:r>
              <a:endParaRPr lang="zh-TW" altLang="en-US" sz="1100" dirty="0"/>
            </a:p>
          </p:txBody>
        </p:sp>
        <p:sp>
          <p:nvSpPr>
            <p:cNvPr id="10" name="橢圓 9"/>
            <p:cNvSpPr/>
            <p:nvPr/>
          </p:nvSpPr>
          <p:spPr>
            <a:xfrm>
              <a:off x="573801" y="3714068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h5</a:t>
              </a:r>
              <a:endParaRPr lang="zh-TW" altLang="en-US" sz="1100" dirty="0"/>
            </a:p>
          </p:txBody>
        </p:sp>
        <p:sp>
          <p:nvSpPr>
            <p:cNvPr id="11" name="橢圓 10"/>
            <p:cNvSpPr/>
            <p:nvPr/>
          </p:nvSpPr>
          <p:spPr>
            <a:xfrm>
              <a:off x="2528884" y="3978815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h3</a:t>
              </a:r>
              <a:endParaRPr lang="zh-TW" altLang="en-US" sz="1100" dirty="0"/>
            </a:p>
          </p:txBody>
        </p:sp>
        <p:cxnSp>
          <p:nvCxnSpPr>
            <p:cNvPr id="13" name="直線接點 12"/>
            <p:cNvCxnSpPr>
              <a:stCxn id="5" idx="3"/>
              <a:endCxn id="10" idx="0"/>
            </p:cNvCxnSpPr>
            <p:nvPr/>
          </p:nvCxnSpPr>
          <p:spPr>
            <a:xfrm flipH="1">
              <a:off x="807827" y="3386050"/>
              <a:ext cx="257282" cy="3280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>
              <a:stCxn id="5" idx="6"/>
              <a:endCxn id="8" idx="2"/>
            </p:cNvCxnSpPr>
            <p:nvPr/>
          </p:nvCxnSpPr>
          <p:spPr>
            <a:xfrm>
              <a:off x="1464616" y="3233298"/>
              <a:ext cx="868735" cy="216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>
              <a:stCxn id="8" idx="4"/>
              <a:endCxn id="11" idx="0"/>
            </p:cNvCxnSpPr>
            <p:nvPr/>
          </p:nvCxnSpPr>
          <p:spPr>
            <a:xfrm>
              <a:off x="2567377" y="3470945"/>
              <a:ext cx="195533" cy="5078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>
              <a:stCxn id="8" idx="4"/>
              <a:endCxn id="9" idx="0"/>
            </p:cNvCxnSpPr>
            <p:nvPr/>
          </p:nvCxnSpPr>
          <p:spPr>
            <a:xfrm flipH="1">
              <a:off x="2112984" y="3470945"/>
              <a:ext cx="454393" cy="12715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>
              <a:stCxn id="11" idx="3"/>
              <a:endCxn id="9" idx="7"/>
            </p:cNvCxnSpPr>
            <p:nvPr/>
          </p:nvCxnSpPr>
          <p:spPr>
            <a:xfrm flipH="1">
              <a:off x="2278465" y="4347591"/>
              <a:ext cx="318964" cy="4581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9" idx="1"/>
              <a:endCxn id="5" idx="4"/>
            </p:cNvCxnSpPr>
            <p:nvPr/>
          </p:nvCxnSpPr>
          <p:spPr>
            <a:xfrm flipH="1" flipV="1">
              <a:off x="1230590" y="3449322"/>
              <a:ext cx="716913" cy="1356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5" idx="5"/>
              <a:endCxn id="11" idx="1"/>
            </p:cNvCxnSpPr>
            <p:nvPr/>
          </p:nvCxnSpPr>
          <p:spPr>
            <a:xfrm>
              <a:off x="1396071" y="3386050"/>
              <a:ext cx="1201358" cy="656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8" idx="3"/>
              <a:endCxn id="10" idx="7"/>
            </p:cNvCxnSpPr>
            <p:nvPr/>
          </p:nvCxnSpPr>
          <p:spPr>
            <a:xfrm flipH="1">
              <a:off x="973308" y="3407673"/>
              <a:ext cx="1428588" cy="3696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10" idx="6"/>
              <a:endCxn id="11" idx="2"/>
            </p:cNvCxnSpPr>
            <p:nvPr/>
          </p:nvCxnSpPr>
          <p:spPr>
            <a:xfrm>
              <a:off x="1041853" y="3930092"/>
              <a:ext cx="1487031" cy="2647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10" idx="5"/>
              <a:endCxn id="9" idx="2"/>
            </p:cNvCxnSpPr>
            <p:nvPr/>
          </p:nvCxnSpPr>
          <p:spPr>
            <a:xfrm>
              <a:off x="973308" y="4082844"/>
              <a:ext cx="905650" cy="8756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單箭頭接點 60"/>
            <p:cNvCxnSpPr/>
            <p:nvPr/>
          </p:nvCxnSpPr>
          <p:spPr>
            <a:xfrm>
              <a:off x="3563888" y="3978815"/>
              <a:ext cx="122413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橢圓 77"/>
            <p:cNvSpPr/>
            <p:nvPr/>
          </p:nvSpPr>
          <p:spPr>
            <a:xfrm>
              <a:off x="2992539" y="4531254"/>
              <a:ext cx="468052" cy="432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h6</a:t>
              </a:r>
              <a:endParaRPr lang="zh-TW" altLang="en-US" sz="1100" dirty="0"/>
            </a:p>
          </p:txBody>
        </p:sp>
        <p:cxnSp>
          <p:nvCxnSpPr>
            <p:cNvPr id="80" name="直線接點 79"/>
            <p:cNvCxnSpPr>
              <a:stCxn id="11" idx="5"/>
              <a:endCxn id="78" idx="1"/>
            </p:cNvCxnSpPr>
            <p:nvPr/>
          </p:nvCxnSpPr>
          <p:spPr>
            <a:xfrm>
              <a:off x="2928391" y="4347591"/>
              <a:ext cx="132693" cy="246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>
              <a:stCxn id="78" idx="0"/>
              <a:endCxn id="8" idx="5"/>
            </p:cNvCxnSpPr>
            <p:nvPr/>
          </p:nvCxnSpPr>
          <p:spPr>
            <a:xfrm flipH="1" flipV="1">
              <a:off x="2732858" y="3407673"/>
              <a:ext cx="493707" cy="11235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>
              <a:stCxn id="78" idx="2"/>
              <a:endCxn id="5" idx="5"/>
            </p:cNvCxnSpPr>
            <p:nvPr/>
          </p:nvCxnSpPr>
          <p:spPr>
            <a:xfrm flipH="1" flipV="1">
              <a:off x="1396071" y="3386050"/>
              <a:ext cx="1596468" cy="1361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>
              <a:stCxn id="78" idx="2"/>
              <a:endCxn id="10" idx="6"/>
            </p:cNvCxnSpPr>
            <p:nvPr/>
          </p:nvCxnSpPr>
          <p:spPr>
            <a:xfrm flipH="1" flipV="1">
              <a:off x="1041853" y="3930092"/>
              <a:ext cx="1950686" cy="8171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接點 99"/>
            <p:cNvCxnSpPr>
              <a:stCxn id="78" idx="3"/>
              <a:endCxn id="9" idx="6"/>
            </p:cNvCxnSpPr>
            <p:nvPr/>
          </p:nvCxnSpPr>
          <p:spPr>
            <a:xfrm flipH="1">
              <a:off x="2347010" y="4900030"/>
              <a:ext cx="714074" cy="58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橢圓 101"/>
            <p:cNvSpPr/>
            <p:nvPr/>
          </p:nvSpPr>
          <p:spPr>
            <a:xfrm>
              <a:off x="5760132" y="3038897"/>
              <a:ext cx="468052" cy="43204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h1</a:t>
              </a:r>
              <a:endParaRPr lang="zh-TW" altLang="en-US" sz="1100" dirty="0"/>
            </a:p>
          </p:txBody>
        </p:sp>
        <p:sp>
          <p:nvSpPr>
            <p:cNvPr id="103" name="橢圓 102"/>
            <p:cNvSpPr/>
            <p:nvPr/>
          </p:nvSpPr>
          <p:spPr>
            <a:xfrm>
              <a:off x="7096919" y="3060520"/>
              <a:ext cx="468052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h2</a:t>
              </a:r>
              <a:endParaRPr lang="zh-TW" altLang="en-US" sz="1100" dirty="0"/>
            </a:p>
          </p:txBody>
        </p:sp>
        <p:sp>
          <p:nvSpPr>
            <p:cNvPr id="104" name="橢圓 103"/>
            <p:cNvSpPr/>
            <p:nvPr/>
          </p:nvSpPr>
          <p:spPr>
            <a:xfrm>
              <a:off x="6642526" y="4764114"/>
              <a:ext cx="468052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h4</a:t>
              </a:r>
              <a:endParaRPr lang="zh-TW" altLang="en-US" sz="1100" dirty="0"/>
            </a:p>
          </p:txBody>
        </p:sp>
        <p:sp>
          <p:nvSpPr>
            <p:cNvPr id="105" name="橢圓 104"/>
            <p:cNvSpPr/>
            <p:nvPr/>
          </p:nvSpPr>
          <p:spPr>
            <a:xfrm>
              <a:off x="5337369" y="3735691"/>
              <a:ext cx="468052" cy="43204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h5</a:t>
              </a:r>
              <a:endParaRPr lang="zh-TW" altLang="en-US" sz="1100" dirty="0"/>
            </a:p>
          </p:txBody>
        </p:sp>
        <p:sp>
          <p:nvSpPr>
            <p:cNvPr id="106" name="橢圓 105"/>
            <p:cNvSpPr/>
            <p:nvPr/>
          </p:nvSpPr>
          <p:spPr>
            <a:xfrm>
              <a:off x="7292452" y="4000438"/>
              <a:ext cx="468052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h3</a:t>
              </a:r>
              <a:endParaRPr lang="zh-TW" altLang="en-US" sz="1100" dirty="0"/>
            </a:p>
          </p:txBody>
        </p:sp>
        <p:cxnSp>
          <p:nvCxnSpPr>
            <p:cNvPr id="107" name="直線接點 106"/>
            <p:cNvCxnSpPr>
              <a:stCxn id="102" idx="3"/>
              <a:endCxn id="105" idx="0"/>
            </p:cNvCxnSpPr>
            <p:nvPr/>
          </p:nvCxnSpPr>
          <p:spPr>
            <a:xfrm flipH="1">
              <a:off x="5571395" y="3407673"/>
              <a:ext cx="257282" cy="328018"/>
            </a:xfrm>
            <a:prstGeom prst="lin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cxnSp>
        <p:cxnSp>
          <p:nvCxnSpPr>
            <p:cNvPr id="109" name="直線接點 108"/>
            <p:cNvCxnSpPr>
              <a:stCxn id="103" idx="4"/>
              <a:endCxn id="106" idx="0"/>
            </p:cNvCxnSpPr>
            <p:nvPr/>
          </p:nvCxnSpPr>
          <p:spPr>
            <a:xfrm>
              <a:off x="7330945" y="3492568"/>
              <a:ext cx="195533" cy="507870"/>
            </a:xfrm>
            <a:prstGeom prst="lin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cxnSp>
          <p:nvCxnSpPr>
            <p:cNvPr id="111" name="直線接點 110"/>
            <p:cNvCxnSpPr>
              <a:stCxn id="106" idx="3"/>
              <a:endCxn id="104" idx="7"/>
            </p:cNvCxnSpPr>
            <p:nvPr/>
          </p:nvCxnSpPr>
          <p:spPr>
            <a:xfrm flipH="1">
              <a:off x="7042033" y="4369214"/>
              <a:ext cx="318964" cy="458172"/>
            </a:xfrm>
            <a:prstGeom prst="lin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  <p:sp>
          <p:nvSpPr>
            <p:cNvPr id="117" name="橢圓 116"/>
            <p:cNvSpPr/>
            <p:nvPr/>
          </p:nvSpPr>
          <p:spPr>
            <a:xfrm>
              <a:off x="7756107" y="4552877"/>
              <a:ext cx="468052" cy="43204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1100" dirty="0" smtClean="0"/>
                <a:t>h6</a:t>
              </a:r>
              <a:endParaRPr lang="zh-TW" altLang="en-US" sz="1100" dirty="0"/>
            </a:p>
          </p:txBody>
        </p:sp>
        <p:cxnSp>
          <p:nvCxnSpPr>
            <p:cNvPr id="118" name="直線接點 117"/>
            <p:cNvCxnSpPr>
              <a:stCxn id="106" idx="5"/>
              <a:endCxn id="117" idx="1"/>
            </p:cNvCxnSpPr>
            <p:nvPr/>
          </p:nvCxnSpPr>
          <p:spPr>
            <a:xfrm>
              <a:off x="7691959" y="4369214"/>
              <a:ext cx="132693" cy="246935"/>
            </a:xfrm>
            <a:prstGeom prst="lin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pic>
        <p:nvPicPr>
          <p:cNvPr id="12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05593" y="5445224"/>
            <a:ext cx="6523118" cy="69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2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Relatedness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9AB5A-906E-43C5-A61D-00F8F7E1EEDB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zh-TW" dirty="0" smtClean="0"/>
              <a:t>Context Similarity</a:t>
            </a:r>
          </a:p>
          <a:p>
            <a:pPr marL="514350" indent="-514350">
              <a:buFont typeface="+mj-lt"/>
              <a:buAutoNum type="arabicPeriod" startAt="2"/>
            </a:pPr>
            <a:endParaRPr lang="en-US" altLang="zh-TW" dirty="0"/>
          </a:p>
          <a:p>
            <a:pPr marL="514350" indent="-514350">
              <a:buFont typeface="+mj-lt"/>
              <a:buAutoNum type="arabicPeriod" startAt="2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2"/>
            </a:pPr>
            <a:endParaRPr lang="en-US" altLang="zh-TW" dirty="0"/>
          </a:p>
          <a:p>
            <a:pPr marL="0" indent="0">
              <a:buNone/>
            </a:pPr>
            <a:r>
              <a:rPr lang="pl-PL" altLang="zh-TW" dirty="0" smtClean="0"/>
              <a:t>ex </a:t>
            </a:r>
            <a:r>
              <a:rPr lang="pl-PL" altLang="zh-TW" dirty="0"/>
              <a:t>:      	hi      hj</a:t>
            </a:r>
          </a:p>
          <a:p>
            <a:pPr marL="0" indent="0">
              <a:buNone/>
            </a:pPr>
            <a:r>
              <a:rPr lang="pl-PL" altLang="zh-TW" dirty="0"/>
              <a:t>       </a:t>
            </a:r>
            <a:r>
              <a:rPr lang="en-US" altLang="zh-TW" dirty="0" smtClean="0"/>
              <a:t>t</a:t>
            </a:r>
            <a:r>
              <a:rPr lang="pl-PL" altLang="zh-TW" dirty="0" smtClean="0"/>
              <a:t>1</a:t>
            </a:r>
            <a:endParaRPr lang="pl-PL" altLang="zh-TW" dirty="0"/>
          </a:p>
          <a:p>
            <a:pPr marL="0" indent="0">
              <a:buNone/>
            </a:pPr>
            <a:r>
              <a:rPr lang="pl-PL" altLang="zh-TW" dirty="0"/>
              <a:t>       </a:t>
            </a:r>
            <a:r>
              <a:rPr lang="en-US" altLang="zh-TW" dirty="0" smtClean="0"/>
              <a:t>t</a:t>
            </a:r>
            <a:r>
              <a:rPr lang="pl-PL" altLang="zh-TW" dirty="0" smtClean="0"/>
              <a:t>2</a:t>
            </a:r>
            <a:endParaRPr lang="pl-PL" altLang="zh-TW" dirty="0"/>
          </a:p>
          <a:p>
            <a:pPr marL="0" indent="0">
              <a:buNone/>
            </a:pPr>
            <a:r>
              <a:rPr lang="pl-PL" altLang="zh-TW" dirty="0"/>
              <a:t>       </a:t>
            </a:r>
            <a:r>
              <a:rPr lang="en-US" altLang="zh-TW" dirty="0" smtClean="0"/>
              <a:t>t</a:t>
            </a:r>
            <a:r>
              <a:rPr lang="pl-PL" altLang="zh-TW" dirty="0" smtClean="0"/>
              <a:t>3</a:t>
            </a:r>
            <a:endParaRPr lang="pl-PL" altLang="zh-TW" dirty="0"/>
          </a:p>
          <a:p>
            <a:pPr marL="0" indent="0">
              <a:buNone/>
            </a:pPr>
            <a:r>
              <a:rPr lang="pl-PL" altLang="zh-TW" dirty="0"/>
              <a:t>       </a:t>
            </a:r>
            <a:r>
              <a:rPr lang="en-US" altLang="zh-TW" dirty="0" smtClean="0"/>
              <a:t>t</a:t>
            </a:r>
            <a:r>
              <a:rPr lang="pl-PL" altLang="zh-TW" dirty="0" smtClean="0"/>
              <a:t>4</a:t>
            </a:r>
            <a:endParaRPr lang="en-US" altLang="zh-TW" dirty="0" smtClean="0"/>
          </a:p>
          <a:p>
            <a:pPr marL="0" indent="0" algn="ctr">
              <a:buNone/>
            </a:pPr>
            <a:endParaRPr lang="en-US" altLang="zh-TW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79712" y="1896590"/>
            <a:ext cx="4824536" cy="86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左右括弧 5"/>
          <p:cNvSpPr/>
          <p:nvPr/>
        </p:nvSpPr>
        <p:spPr>
          <a:xfrm>
            <a:off x="1937968" y="3501008"/>
            <a:ext cx="1800200" cy="203063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030299" y="3643942"/>
            <a:ext cx="351378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zh-TW" sz="2600" dirty="0"/>
              <a:t>2</a:t>
            </a:r>
            <a:endParaRPr lang="en-US" altLang="zh-TW" sz="2600" dirty="0" smtClean="0"/>
          </a:p>
          <a:p>
            <a:pPr algn="ctr">
              <a:lnSpc>
                <a:spcPts val="3500"/>
              </a:lnSpc>
            </a:pPr>
            <a:r>
              <a:rPr lang="en-US" altLang="zh-TW" sz="2600" dirty="0"/>
              <a:t>3</a:t>
            </a:r>
            <a:endParaRPr lang="en-US" altLang="zh-TW" sz="2600" dirty="0" smtClean="0"/>
          </a:p>
          <a:p>
            <a:pPr algn="ctr">
              <a:lnSpc>
                <a:spcPts val="3500"/>
              </a:lnSpc>
            </a:pPr>
            <a:r>
              <a:rPr lang="en-US" altLang="zh-TW" sz="2600" dirty="0"/>
              <a:t>0</a:t>
            </a:r>
            <a:endParaRPr lang="en-US" altLang="zh-TW" sz="2600" dirty="0" smtClean="0"/>
          </a:p>
          <a:p>
            <a:pPr algn="ctr">
              <a:lnSpc>
                <a:spcPts val="3500"/>
              </a:lnSpc>
            </a:pPr>
            <a:r>
              <a:rPr lang="en-US" altLang="zh-TW" sz="2600" dirty="0"/>
              <a:t>6</a:t>
            </a:r>
            <a:endParaRPr lang="zh-TW" altLang="en-US" sz="26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2324719" y="3643942"/>
            <a:ext cx="351378" cy="18876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3500"/>
              </a:lnSpc>
            </a:pPr>
            <a:r>
              <a:rPr lang="en-US" altLang="zh-TW" sz="2600" dirty="0"/>
              <a:t>4</a:t>
            </a:r>
            <a:endParaRPr lang="en-US" altLang="zh-TW" sz="2600" dirty="0" smtClean="0"/>
          </a:p>
          <a:p>
            <a:pPr algn="ctr">
              <a:lnSpc>
                <a:spcPts val="3500"/>
              </a:lnSpc>
            </a:pPr>
            <a:r>
              <a:rPr lang="en-US" altLang="zh-TW" sz="2600" dirty="0" smtClean="0"/>
              <a:t>0</a:t>
            </a:r>
          </a:p>
          <a:p>
            <a:pPr algn="ctr">
              <a:lnSpc>
                <a:spcPts val="3500"/>
              </a:lnSpc>
            </a:pPr>
            <a:r>
              <a:rPr lang="en-US" altLang="zh-TW" sz="2600" dirty="0"/>
              <a:t>5</a:t>
            </a:r>
            <a:endParaRPr lang="en-US" altLang="zh-TW" sz="2600" dirty="0" smtClean="0"/>
          </a:p>
          <a:p>
            <a:pPr algn="ctr">
              <a:lnSpc>
                <a:spcPts val="3500"/>
              </a:lnSpc>
            </a:pPr>
            <a:r>
              <a:rPr lang="en-US" altLang="zh-TW" sz="2600" dirty="0"/>
              <a:t>3</a:t>
            </a:r>
            <a:endParaRPr lang="zh-TW" altLang="en-US" sz="26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139952" y="3041213"/>
            <a:ext cx="468052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600" dirty="0" smtClean="0"/>
              <a:t>Cosine(h</a:t>
            </a:r>
            <a:r>
              <a:rPr lang="en-US" altLang="zh-TW" sz="2600" baseline="-25000" dirty="0" smtClean="0"/>
              <a:t>i</a:t>
            </a:r>
            <a:r>
              <a:rPr lang="en-US" altLang="zh-TW" sz="2600" dirty="0" smtClean="0"/>
              <a:t>, </a:t>
            </a:r>
            <a:r>
              <a:rPr lang="en-US" altLang="zh-TW" sz="2600" dirty="0" err="1" smtClean="0"/>
              <a:t>h</a:t>
            </a:r>
            <a:r>
              <a:rPr lang="en-US" altLang="zh-TW" sz="2600" baseline="-25000" dirty="0" err="1" smtClean="0"/>
              <a:t>j</a:t>
            </a:r>
            <a:r>
              <a:rPr lang="en-US" altLang="zh-TW" sz="2600" dirty="0" smtClean="0"/>
              <a:t>) = 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[(4*2)+(0*3)+(5*0)+(3*6)]</a:t>
            </a:r>
            <a:r>
              <a:rPr lang="zh-TW" altLang="en-US" sz="2600" dirty="0" smtClean="0"/>
              <a:t> </a:t>
            </a:r>
            <a:r>
              <a:rPr lang="en-US" altLang="zh-TW" sz="2600" dirty="0" smtClean="0"/>
              <a:t>/</a:t>
            </a:r>
          </a:p>
          <a:p>
            <a:pPr>
              <a:lnSpc>
                <a:spcPct val="150000"/>
              </a:lnSpc>
            </a:pPr>
            <a:r>
              <a:rPr lang="en-US" altLang="zh-TW" sz="2600" dirty="0" smtClean="0"/>
              <a:t>[(4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+5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+3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)</a:t>
            </a:r>
            <a:r>
              <a:rPr lang="en-US" altLang="zh-TW" sz="2600" baseline="30000" dirty="0" smtClean="0"/>
              <a:t>1/2</a:t>
            </a:r>
            <a:r>
              <a:rPr lang="zh-TW" altLang="en-US" sz="2600" baseline="30000" dirty="0" smtClean="0"/>
              <a:t> </a:t>
            </a:r>
            <a:r>
              <a:rPr lang="en-US" altLang="zh-TW" sz="2600" dirty="0" smtClean="0"/>
              <a:t>]</a:t>
            </a:r>
            <a:r>
              <a:rPr lang="zh-TW" altLang="en-US" sz="2600" dirty="0" smtClean="0"/>
              <a:t>*</a:t>
            </a:r>
            <a:r>
              <a:rPr lang="en-US" altLang="zh-TW" sz="2600" dirty="0" smtClean="0"/>
              <a:t>[(2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+3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+6</a:t>
            </a:r>
            <a:r>
              <a:rPr lang="en-US" altLang="zh-TW" sz="2600" baseline="30000" dirty="0" smtClean="0"/>
              <a:t>2</a:t>
            </a:r>
            <a:r>
              <a:rPr lang="en-US" altLang="zh-TW" sz="2600" dirty="0" smtClean="0"/>
              <a:t>)</a:t>
            </a:r>
            <a:r>
              <a:rPr lang="en-US" altLang="zh-TW" sz="2600" baseline="30000" dirty="0" smtClean="0"/>
              <a:t>1/2</a:t>
            </a:r>
            <a:r>
              <a:rPr lang="en-US" altLang="zh-TW" sz="2600" dirty="0" smtClean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1940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551</TotalTime>
  <Words>865</Words>
  <Application>Microsoft Office PowerPoint</Application>
  <PresentationFormat>如螢幕大小 (4:3)</PresentationFormat>
  <Paragraphs>278</Paragraphs>
  <Slides>25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3" baseType="lpstr">
      <vt:lpstr>新細明體</vt:lpstr>
      <vt:lpstr>標楷體</vt:lpstr>
      <vt:lpstr>Bookman Old Style</vt:lpstr>
      <vt:lpstr>Calibri</vt:lpstr>
      <vt:lpstr>Gill Sans MT</vt:lpstr>
      <vt:lpstr>Wingdings</vt:lpstr>
      <vt:lpstr>Wingdings 3</vt:lpstr>
      <vt:lpstr>原創</vt:lpstr>
      <vt:lpstr>Entity-Centric Topic-Oriented Opinion Summarization in Twitter</vt:lpstr>
      <vt:lpstr>Outline</vt:lpstr>
      <vt:lpstr>Introduction</vt:lpstr>
      <vt:lpstr>Introduction</vt:lpstr>
      <vt:lpstr>Outline</vt:lpstr>
      <vt:lpstr>Topic Extraction</vt:lpstr>
      <vt:lpstr>Topic Extraction</vt:lpstr>
      <vt:lpstr>Graph-based Topic Extraction</vt:lpstr>
      <vt:lpstr>Relatedness</vt:lpstr>
      <vt:lpstr>Relatedness</vt:lpstr>
      <vt:lpstr>Topic Labeling and Assignment</vt:lpstr>
      <vt:lpstr>Outline</vt:lpstr>
      <vt:lpstr>Insightful Tweet Classification</vt:lpstr>
      <vt:lpstr>Opinionated Tweet Classification</vt:lpstr>
      <vt:lpstr>Target-lexicon dependency classification</vt:lpstr>
      <vt:lpstr>Summary Generation</vt:lpstr>
      <vt:lpstr>PowerPoint 簡報</vt:lpstr>
      <vt:lpstr>PowerPoint 簡報</vt:lpstr>
      <vt:lpstr>Outline</vt:lpstr>
      <vt:lpstr>Data</vt:lpstr>
      <vt:lpstr>Evaluation of Topic Extraction</vt:lpstr>
      <vt:lpstr>Evaluation of Opinion Summarization</vt:lpstr>
      <vt:lpstr>PowerPoint 簡報</vt:lpstr>
      <vt:lpstr>Outline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YaYa</cp:lastModifiedBy>
  <cp:revision>76</cp:revision>
  <dcterms:created xsi:type="dcterms:W3CDTF">2013-09-02T04:01:49Z</dcterms:created>
  <dcterms:modified xsi:type="dcterms:W3CDTF">2013-09-05T11:25:40Z</dcterms:modified>
</cp:coreProperties>
</file>